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3"/>
  </p:notesMasterIdLst>
  <p:handoutMasterIdLst>
    <p:handoutMasterId r:id="rId64"/>
  </p:handoutMasterIdLst>
  <p:sldIdLst>
    <p:sldId id="1017" r:id="rId2"/>
    <p:sldId id="1048" r:id="rId3"/>
    <p:sldId id="1049" r:id="rId4"/>
    <p:sldId id="1050" r:id="rId5"/>
    <p:sldId id="997" r:id="rId6"/>
    <p:sldId id="933" r:id="rId7"/>
    <p:sldId id="934" r:id="rId8"/>
    <p:sldId id="1051" r:id="rId9"/>
    <p:sldId id="937" r:id="rId10"/>
    <p:sldId id="938" r:id="rId11"/>
    <p:sldId id="1052" r:id="rId12"/>
    <p:sldId id="1053" r:id="rId13"/>
    <p:sldId id="1055" r:id="rId14"/>
    <p:sldId id="1054" r:id="rId15"/>
    <p:sldId id="1056" r:id="rId16"/>
    <p:sldId id="1057" r:id="rId17"/>
    <p:sldId id="1058" r:id="rId18"/>
    <p:sldId id="942" r:id="rId19"/>
    <p:sldId id="943" r:id="rId20"/>
    <p:sldId id="1000" r:id="rId21"/>
    <p:sldId id="979" r:id="rId22"/>
    <p:sldId id="1059" r:id="rId23"/>
    <p:sldId id="1060" r:id="rId24"/>
    <p:sldId id="1061" r:id="rId25"/>
    <p:sldId id="1062" r:id="rId26"/>
    <p:sldId id="1003" r:id="rId27"/>
    <p:sldId id="1063" r:id="rId28"/>
    <p:sldId id="1064" r:id="rId29"/>
    <p:sldId id="1001" r:id="rId30"/>
    <p:sldId id="1065" r:id="rId31"/>
    <p:sldId id="926" r:id="rId32"/>
    <p:sldId id="1066" r:id="rId33"/>
    <p:sldId id="982" r:id="rId34"/>
    <p:sldId id="1014" r:id="rId35"/>
    <p:sldId id="1016" r:id="rId36"/>
    <p:sldId id="1018" r:id="rId37"/>
    <p:sldId id="1019" r:id="rId38"/>
    <p:sldId id="1020" r:id="rId39"/>
    <p:sldId id="1021" r:id="rId40"/>
    <p:sldId id="1022" r:id="rId41"/>
    <p:sldId id="1023" r:id="rId42"/>
    <p:sldId id="1024" r:id="rId43"/>
    <p:sldId id="1025" r:id="rId44"/>
    <p:sldId id="1026" r:id="rId45"/>
    <p:sldId id="1027" r:id="rId46"/>
    <p:sldId id="1028" r:id="rId47"/>
    <p:sldId id="1029" r:id="rId48"/>
    <p:sldId id="1032" r:id="rId49"/>
    <p:sldId id="1035" r:id="rId50"/>
    <p:sldId id="1033" r:id="rId51"/>
    <p:sldId id="1036" r:id="rId52"/>
    <p:sldId id="1037" r:id="rId53"/>
    <p:sldId id="1038" r:id="rId54"/>
    <p:sldId id="1039" r:id="rId55"/>
    <p:sldId id="1040" r:id="rId56"/>
    <p:sldId id="1043" r:id="rId57"/>
    <p:sldId id="1044" r:id="rId58"/>
    <p:sldId id="1045" r:id="rId59"/>
    <p:sldId id="1046" r:id="rId60"/>
    <p:sldId id="1047" r:id="rId61"/>
    <p:sldId id="835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61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36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88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69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134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38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11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2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77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6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(2/4)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9,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788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Business Intelligence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15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the 1990s, Wal-Mart found that customers tended to buy diapers and beer together. So they put them next to each other and increased sales of both.</a:t>
            </a:r>
            <a:r>
              <a:rPr lang="en-US" sz="20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400" b="0" baseline="30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This is not a new idea!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4643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 what’s changed?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More compute and storage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Ability to gather behavioral data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7200" y="64770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* BTW, this is completely apocryphal. (But it makes a nice story.) 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96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758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5600"/>
            <a:ext cx="6146800" cy="61468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 smtClean="0">
                <a:solidFill>
                  <a:schemeClr val="bg1"/>
                </a:solidFill>
              </a:rPr>
              <a:t>images.lookhuman.com</a:t>
            </a:r>
            <a:r>
              <a:rPr lang="en-US" sz="1000" b="0" dirty="0" smtClean="0">
                <a:solidFill>
                  <a:schemeClr val="bg1"/>
                </a:solidFill>
              </a:rPr>
              <a:t>/render/standard/8002245806006052/pillow14in-whi-z1-t-netflixing.png</a:t>
            </a:r>
          </a:p>
        </p:txBody>
      </p:sp>
    </p:spTree>
    <p:extLst>
      <p:ext uri="{BB962C8B-B14F-4D97-AF65-F5344CB8AC3E}">
        <p14:creationId xmlns:p14="http://schemas.microsoft.com/office/powerpoint/2010/main" val="447698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188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571750" cy="4572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https://</a:t>
            </a:r>
            <a:r>
              <a:rPr lang="en-US" sz="1000" b="0" dirty="0" err="1">
                <a:solidFill>
                  <a:srgbClr val="FFFFFF"/>
                </a:solidFill>
              </a:rPr>
              <a:t>www.reddit.com</a:t>
            </a:r>
            <a:r>
              <a:rPr lang="en-US" sz="1000" b="0" dirty="0">
                <a:solidFill>
                  <a:srgbClr val="FFFFFF"/>
                </a:solidFill>
              </a:rPr>
              <a:t>/r/</a:t>
            </a:r>
            <a:r>
              <a:rPr lang="en-US" sz="1000" b="0" dirty="0" err="1">
                <a:solidFill>
                  <a:srgbClr val="FFFFFF"/>
                </a:solidFill>
              </a:rPr>
              <a:t>teslamotors</a:t>
            </a:r>
            <a:r>
              <a:rPr lang="en-US" sz="1000" b="0" dirty="0">
                <a:solidFill>
                  <a:srgbClr val="FFFFFF"/>
                </a:solidFill>
              </a:rPr>
              <a:t>/comments/6gsc6v/</a:t>
            </a:r>
            <a:r>
              <a:rPr lang="en-US" sz="1000" b="0" dirty="0" err="1">
                <a:solidFill>
                  <a:srgbClr val="FFFFFF"/>
                </a:solidFill>
              </a:rPr>
              <a:t>i_think_the_neural_net_mining_is_just_starting</a:t>
            </a:r>
            <a:r>
              <a:rPr lang="en-US" sz="1000" b="0" dirty="0">
                <a:solidFill>
                  <a:srgbClr val="FFFFFF"/>
                </a:solidFill>
              </a:rPr>
              <a:t>/ </a:t>
            </a:r>
            <a:r>
              <a:rPr lang="en-US" sz="1000" b="0" dirty="0" smtClean="0">
                <a:solidFill>
                  <a:srgbClr val="FFFFFF"/>
                </a:solidFill>
              </a:rPr>
              <a:t> (June 2017)</a:t>
            </a:r>
          </a:p>
        </p:txBody>
      </p:sp>
    </p:spTree>
    <p:extLst>
      <p:ext uri="{BB962C8B-B14F-4D97-AF65-F5344CB8AC3E}">
        <p14:creationId xmlns:p14="http://schemas.microsoft.com/office/powerpoint/2010/main" val="1831524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5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API walkthrough</a:t>
            </a:r>
          </a:p>
        </p:txBody>
      </p:sp>
    </p:spTree>
    <p:extLst>
      <p:ext uri="{BB962C8B-B14F-4D97-AF65-F5344CB8AC3E}">
        <p14:creationId xmlns:p14="http://schemas.microsoft.com/office/powerpoint/2010/main" val="13743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123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 rot="237676">
            <a:off x="56850" y="5691676"/>
            <a:ext cx="31185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Woah! You should feel unsettled about this!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140">
            <a:off x="1106668" y="2809753"/>
            <a:ext cx="2814282" cy="3733800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www.theverge.com</a:t>
            </a:r>
            <a:r>
              <a:rPr lang="en-US" sz="1000" b="0" dirty="0">
                <a:solidFill>
                  <a:schemeClr val="bg1"/>
                </a:solidFill>
              </a:rPr>
              <a:t>/2017/11/1/16593346/house-</a:t>
            </a:r>
            <a:r>
              <a:rPr lang="en-US" sz="1000" b="0" dirty="0" err="1">
                <a:solidFill>
                  <a:schemeClr val="bg1"/>
                </a:solidFill>
              </a:rPr>
              <a:t>russia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-ads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377">
            <a:off x="4105955" y="3681616"/>
            <a:ext cx="3514852" cy="2687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231">
            <a:off x="5511147" y="177818"/>
            <a:ext cx="3375152" cy="4308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8909">
            <a:off x="210391" y="194307"/>
            <a:ext cx="3604260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4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730334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0" y="3048000"/>
            <a:ext cx="5486400" cy="328204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www.propublica.org</a:t>
            </a:r>
            <a:r>
              <a:rPr lang="en-US" sz="1000" b="0" dirty="0">
                <a:solidFill>
                  <a:schemeClr val="bg1"/>
                </a:solidFill>
              </a:rPr>
              <a:t>/article/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-enabled-advertisers-to-reach-</a:t>
            </a:r>
            <a:r>
              <a:rPr lang="en-US" sz="1000" b="0" dirty="0" err="1">
                <a:solidFill>
                  <a:schemeClr val="bg1"/>
                </a:solidFill>
              </a:rPr>
              <a:t>jew</a:t>
            </a:r>
            <a:r>
              <a:rPr lang="en-US" sz="1000" b="0" dirty="0">
                <a:solidFill>
                  <a:schemeClr val="bg1"/>
                </a:solidFill>
              </a:rPr>
              <a:t>-haters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3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06400"/>
            <a:ext cx="6515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6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470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www.cnn.com</a:t>
            </a:r>
            <a:r>
              <a:rPr lang="en-US" sz="1000" b="0" dirty="0">
                <a:solidFill>
                  <a:schemeClr val="bg1"/>
                </a:solidFill>
              </a:rPr>
              <a:t>/2016/12/07/</a:t>
            </a:r>
            <a:r>
              <a:rPr lang="en-US" sz="1000" b="0" dirty="0" err="1">
                <a:solidFill>
                  <a:schemeClr val="bg1"/>
                </a:solidFill>
              </a:rPr>
              <a:t>asia</a:t>
            </a:r>
            <a:r>
              <a:rPr lang="en-US" sz="1000" b="0" dirty="0">
                <a:solidFill>
                  <a:schemeClr val="bg1"/>
                </a:solidFill>
              </a:rPr>
              <a:t>/new-</a:t>
            </a:r>
            <a:r>
              <a:rPr lang="en-US" sz="1000" b="0" dirty="0" err="1">
                <a:solidFill>
                  <a:schemeClr val="bg1"/>
                </a:solidFill>
              </a:rPr>
              <a:t>zealand</a:t>
            </a:r>
            <a:r>
              <a:rPr lang="en-US" sz="1000" b="0" dirty="0">
                <a:solidFill>
                  <a:schemeClr val="bg1"/>
                </a:solidFill>
              </a:rPr>
              <a:t>-passport-robot-</a:t>
            </a:r>
            <a:r>
              <a:rPr lang="en-US" sz="1000" b="0" dirty="0" err="1">
                <a:solidFill>
                  <a:schemeClr val="bg1"/>
                </a:solidFill>
              </a:rPr>
              <a:t>asian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trnd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index.html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1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Perils of 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end of privacy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Who owns your data and can the government access it?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echo chamber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you seeing only what you want to see?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racist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Algorithms aren’t racist, people are?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</a:t>
            </a:r>
            <a:r>
              <a:rPr lang="en-US" sz="24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desperately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need “data ethics” to go with big data!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40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70857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8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27"/>
            <a:ext cx="9144000" cy="6091707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Popular Internet Meme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9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3812831">
            <a:off x="5847826" y="1555406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68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latin typeface="Gill Sans"/>
                <a:cs typeface="Gill Sans"/>
              </a:rPr>
              <a:t>The datacenter </a:t>
            </a:r>
            <a:r>
              <a:rPr lang="en-US" sz="3600" b="0" i="1" kern="0" smtClean="0">
                <a:latin typeface="Gill Sans"/>
                <a:cs typeface="Gill Sans"/>
              </a:rPr>
              <a:t>is </a:t>
            </a:r>
            <a:r>
              <a:rPr lang="en-US" sz="3600" b="0" kern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</p:spTree>
    <p:extLst>
      <p:ext uri="{BB962C8B-B14F-4D97-AF65-F5344CB8AC3E}">
        <p14:creationId xmlns:p14="http://schemas.microsoft.com/office/powerpoint/2010/main" val="3768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Seek vs. Scans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a 1 TB database with 100 byte records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want to update 1 percent of the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2: Rewrite all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Assume 100 MB/s throughput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 = 5.6 hours(!)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1: Mutate each record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4801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update takes ~30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(seek, read, write)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10</a:t>
            </a:r>
            <a:r>
              <a:rPr lang="en-US" sz="2000" b="0" kern="0" baseline="30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updates = ~35 days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710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Lesson? Random access is expensive!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83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679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5867400" y="5943599"/>
            <a:ext cx="3200400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000" b="0" dirty="0" smtClean="0">
                <a:latin typeface="Gill Sans"/>
                <a:cs typeface="Gill Sans"/>
              </a:rPr>
              <a:t>(Aside, what about Spark?)</a:t>
            </a:r>
            <a:endParaRPr lang="en-US" sz="2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16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567537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8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20424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188659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5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7787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574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4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Mappers/Reducers can 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262253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6941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96085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986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7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102543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4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Where’s the data actually coming from?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27819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1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Spark also uses these abstractions for reading and writing data!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3993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350" y="5160525"/>
            <a:ext cx="2561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Where’s the actual data stored?</a:t>
            </a:r>
          </a:p>
        </p:txBody>
      </p:sp>
    </p:spTree>
    <p:extLst>
      <p:ext uri="{BB962C8B-B14F-4D97-AF65-F5344CB8AC3E}">
        <p14:creationId xmlns:p14="http://schemas.microsoft.com/office/powerpoint/2010/main" val="1705000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06841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26550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673822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4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49217</TotalTime>
  <Words>2106</Words>
  <Application>Microsoft Macintosh PowerPoint</Application>
  <PresentationFormat>On-screen Show (4:3)</PresentationFormat>
  <Paragraphs>553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Andale Mono</vt:lpstr>
      <vt:lpstr>Arial</vt:lpstr>
      <vt:lpstr>Arial Black</vt:lpstr>
      <vt:lpstr>Calibri</vt:lpstr>
      <vt:lpstr>Gill Sans</vt:lpstr>
      <vt:lpstr>Helvetica Neue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8800</cp:revision>
  <dcterms:created xsi:type="dcterms:W3CDTF">2012-08-31T06:36:49Z</dcterms:created>
  <dcterms:modified xsi:type="dcterms:W3CDTF">2018-01-10T18:58:43Z</dcterms:modified>
  <cp:category/>
</cp:coreProperties>
</file>